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319" r:id="rId3"/>
    <p:sldId id="257" r:id="rId4"/>
    <p:sldId id="304" r:id="rId5"/>
    <p:sldId id="317" r:id="rId6"/>
    <p:sldId id="298" r:id="rId7"/>
    <p:sldId id="302" r:id="rId8"/>
    <p:sldId id="299" r:id="rId9"/>
    <p:sldId id="312" r:id="rId10"/>
    <p:sldId id="307" r:id="rId11"/>
    <p:sldId id="313" r:id="rId12"/>
    <p:sldId id="300" r:id="rId13"/>
    <p:sldId id="305" r:id="rId14"/>
    <p:sldId id="309" r:id="rId15"/>
    <p:sldId id="306" r:id="rId16"/>
    <p:sldId id="308" r:id="rId17"/>
    <p:sldId id="311" r:id="rId18"/>
    <p:sldId id="310" r:id="rId19"/>
    <p:sldId id="31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FF"/>
    <a:srgbClr val="0000FF"/>
    <a:srgbClr val="FFFF00"/>
    <a:srgbClr val="FF0000"/>
    <a:srgbClr val="00FF00"/>
    <a:srgbClr val="CCFF66"/>
    <a:srgbClr val="CCFF99"/>
    <a:srgbClr val="B3FFFF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305" autoAdjust="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D2737-3293-40C3-8BC0-59BC93BA06F0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76042-F632-439D-AEFA-7722E3E72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6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স্লাইডটি হাইড করে রাখা</a:t>
            </a:r>
            <a:r>
              <a:rPr lang="bn-IN" baseline="0" dirty="0" smtClean="0"/>
              <a:t> হয়েছে।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3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তাপ প্রয়োগে কঠিন পদার্থের অণুগুলো কী হয়? তরল পদার্থের অণুগুলো কী হয়? বায়বীয় পদার্থের অণুগুলো কী হয়? বায়বীয় পদার্থের কী নেই? অভ্যন্তরীনশক্তি কাকে বলে?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27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বোর্ড</a:t>
            </a:r>
            <a:r>
              <a:rPr lang="bn-IN" baseline="0" dirty="0" smtClean="0"/>
              <a:t> ব্যাবহার করে শিক্ষার্থী দ্বারা প্রদত্ত সমস্যাটির সমাধান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3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</a:t>
            </a:r>
            <a:r>
              <a:rPr lang="bn-IN" baseline="0" dirty="0" smtClean="0"/>
              <a:t> দ্বারা দলীয় কাজটির উত্তর উপস্থাপন করা যেতে পারে। সময়—৮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3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বিষয়বস্তুর সুস্পষ্ট ধারনার জন্য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সৃজনশীল প্রশ্ন করে উত্তর জানতে চাওয়া  যেতে পারে। সময়—৫ মিনিট।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12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বাড়ির কাজের</a:t>
            </a:r>
            <a:r>
              <a:rPr lang="bn-IN" baseline="0" dirty="0" smtClean="0"/>
              <a:t> খাতা দেখে শিক্ষার্থীদের বিষয়ের প্রতি সচেতন করে তুলতে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64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ধন্যবাদ</a:t>
            </a:r>
            <a:r>
              <a:rPr lang="bn-IN" baseline="0" smtClean="0"/>
              <a:t> জানিয়ে আজকের শ্রেণীর কার্যক্রম সমাপ্ত ঘোষণা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আগুন থেকে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কী পাওয়া যায়? পানির কী পরিমাপ করা হয়? যন্ত্রটির নাম কী? এটি দ্বারা কী মাপা হয়? থার্মোমিটার দ্বারা কী পরিমাপ করা হয়? তাপে বস্তুর কী পরিবর্তন ঘটে?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স্লাইডটি হাইড করে রাখা</a:t>
            </a:r>
            <a:r>
              <a:rPr lang="bn-IN" baseline="0" dirty="0" smtClean="0"/>
              <a:t> যেতে পারে অথবা দেখানো যেতে পারে।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8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কঠিন</a:t>
            </a:r>
            <a:r>
              <a:rPr lang="bn-IN" baseline="0" dirty="0" smtClean="0"/>
              <a:t> পদার্থে অণুগুলো কী অবস্থায় থাকে? তরল  পদার্থে অণুগুলো কী অবস্থায় থাকে? বায়বীয় পদার্থে অণুগুলো কী অবস্থায় থাকে? পদার্থের অণুগুলো কী অবস্থায় থাকে? তাপ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 প্রয়োগে অণুগুলোর কী বেড়ে যায়? পদার্থের মোত তাওশক্তির পরিমান কত?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কোন পাত্রে</a:t>
            </a:r>
            <a:r>
              <a:rPr lang="bn-IN" baseline="0" dirty="0" smtClean="0"/>
              <a:t> তরলের উচ্চতা বেশি? পাত্রদুটির সংযোগস্থলে কি আছে? চাবিটি খুলে দিলে কী ঘটে? তরল কোন তল থেকে কোন তলে প্রবাহিত হয়?  বীকারে কী আছে?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 পানির মধ্যে কী ফেলে দেওয়া হল? পানির কী পরিবর্তন হল? তাপমাত্রা কোন বস্তু থেকে কোন বস্তুর দিকে পযবাহিত হয়? তাপমাত্রাকে কীসের সাথে তুলনা করা হয়?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2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তরলে কী প্রয়োগ করা হচ্ছে?</a:t>
            </a:r>
            <a:r>
              <a:rPr lang="bn-IN" baseline="0" dirty="0" smtClean="0"/>
              <a:t> পাত্রটির পাশে কী রাখা হল? তাপ কোন দিকে প্রবাহিত হচ্ছে? তাপ কাকে বলে? তাপমাত্রা কাকে বলে? তাপ কী?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6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থার্মোমিটার</a:t>
            </a:r>
            <a:r>
              <a:rPr lang="bn-IN" baseline="0" dirty="0" smtClean="0"/>
              <a:t> দ্বারা কী মাপা হচ্ছে? বরফ গলে কীসে পরিনত হচ্ছে? বরফ কোন কোন অবস্থায় আছে? এদের তাপমাত্রা কত? এই তাপমাত্রাকে কী বলে?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28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বরফে তাপ প্রয়োগ করলে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কী ঘটে? গ্যাস কী অবস্থায় আছে? তাপমাত্রিক ধর্ম কী? তাপমাত্রিক ধর্ম কাকে বলে?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1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তাপমাত্রার প্রচলিত স্কেলগুলো কী কী? এদের হিমাঙ্ক</a:t>
            </a:r>
            <a:r>
              <a:rPr lang="bn-IN" baseline="0" dirty="0" smtClean="0"/>
              <a:t> কী? এদের স্ফটনাঙ্ক কী? </a:t>
            </a:r>
            <a:r>
              <a:rPr lang="bn-IN" dirty="0" smtClean="0"/>
              <a:t>বোর্ড</a:t>
            </a:r>
            <a:r>
              <a:rPr lang="bn-IN" baseline="0" dirty="0" smtClean="0"/>
              <a:t> ব্যাবহার করে তাপমাত্রার বিভিন্ন স্কেলের সম্পর্ক  প্রতিপাদন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20621"/>
            <a:ext cx="6400800" cy="5016758"/>
          </a:xfrm>
          <a:prstGeom prst="rect">
            <a:avLst/>
          </a:prstGeom>
          <a:solidFill>
            <a:srgbClr val="F4EAF6"/>
          </a:solidFill>
          <a:ln w="76200">
            <a:solidFill>
              <a:srgbClr val="00EA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পস্থাপনের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3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847975" cy="2814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0"/>
            <a:ext cx="289560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5791200"/>
            <a:ext cx="160653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737" y="4953000"/>
            <a:ext cx="1612650" cy="584775"/>
          </a:xfrm>
          <a:prstGeom prst="rect">
            <a:avLst/>
          </a:prstGeom>
          <a:solidFill>
            <a:srgbClr val="FFE1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বরফ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3392269"/>
            <a:ext cx="1606530" cy="584775"/>
          </a:xfrm>
          <a:prstGeom prst="rect">
            <a:avLst/>
          </a:prstGeom>
          <a:solidFill>
            <a:srgbClr val="DDFFFF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জলীয় বাষ্প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3657600"/>
            <a:ext cx="2705137" cy="12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19943" y="5257800"/>
            <a:ext cx="2705137" cy="12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87286" y="6083587"/>
            <a:ext cx="2705137" cy="12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</p:cNvCxnSpPr>
          <p:nvPr/>
        </p:nvCxnSpPr>
        <p:spPr>
          <a:xfrm>
            <a:off x="6102330" y="3684657"/>
            <a:ext cx="1365270" cy="15987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>
            <a:off x="6070387" y="5245388"/>
            <a:ext cx="1473413" cy="24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</p:cNvCxnSpPr>
          <p:nvPr/>
        </p:nvCxnSpPr>
        <p:spPr>
          <a:xfrm flipV="1">
            <a:off x="6102330" y="5257800"/>
            <a:ext cx="1365270" cy="8257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43800" y="4775537"/>
            <a:ext cx="1105464" cy="1015663"/>
          </a:xfrm>
          <a:prstGeom prst="rect">
            <a:avLst/>
          </a:prstGeom>
          <a:solidFill>
            <a:srgbClr val="B3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273K</a:t>
            </a:r>
            <a:endParaRPr lang="bn-BD" sz="2800" dirty="0" smtClean="0"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07093" y="3657600"/>
            <a:ext cx="184217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পানির ত্রৈধবিন্দু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50" y="533400"/>
            <a:ext cx="2654550" cy="2819400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3568950" y="522732"/>
            <a:ext cx="2387100" cy="1368552"/>
          </a:xfrm>
          <a:prstGeom prst="wedgeRectCallout">
            <a:avLst>
              <a:gd name="adj1" fmla="val -53996"/>
              <a:gd name="adj2" fmla="val 11986"/>
            </a:avLst>
          </a:prstGeom>
          <a:solidFill>
            <a:srgbClr val="FFE1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থার্মোমিটার দ্বারা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 মাপা হয়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3568950" y="1891284"/>
            <a:ext cx="2387100" cy="1461516"/>
          </a:xfrm>
          <a:prstGeom prst="wedgeRectCallout">
            <a:avLst>
              <a:gd name="adj1" fmla="val 53269"/>
              <a:gd name="adj2" fmla="val 16162"/>
            </a:avLst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বরফ গলে পানিতে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</a:p>
        </p:txBody>
      </p:sp>
    </p:spTree>
    <p:extLst>
      <p:ext uri="{BB962C8B-B14F-4D97-AF65-F5344CB8AC3E}">
        <p14:creationId xmlns:p14="http://schemas.microsoft.com/office/powerpoint/2010/main" val="318962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uiExpand="1" build="allAtOnce" animBg="1"/>
      <p:bldP spid="27" grpId="0" animBg="1"/>
      <p:bldP spid="49" grpId="0" animBg="1"/>
      <p:bldP spid="11" grpId="0" build="p" animBg="1"/>
      <p:bldP spid="2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23950"/>
            <a:ext cx="3773623" cy="40723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03495"/>
            <a:ext cx="1295400" cy="157842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9599" y="5370493"/>
            <a:ext cx="8105775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তাপমাত্রার তারতম্যের জন্য পদার্থের যে ধর্ম নিয়মিতভাবে পরিবর্তিত হয়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তাকে পদার্থের তাপমাত্রিক ধর্ম বলে।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23949"/>
            <a:ext cx="26955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43" y="1119625"/>
            <a:ext cx="9715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4" y="1138675"/>
            <a:ext cx="933449" cy="4057649"/>
          </a:xfrm>
          <a:prstGeom prst="rect">
            <a:avLst/>
          </a:prstGeom>
          <a:solidFill>
            <a:srgbClr val="DDFFFF"/>
          </a:solidFill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0" y="446395"/>
            <a:ext cx="810577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তাপমাত্রিক ধর্ম হলো পদার্থের আয়তন,রোধ,চাপ ইত্যাদি।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619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685800"/>
            <a:ext cx="3619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5" y="685800"/>
            <a:ext cx="3619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55" y="685800"/>
            <a:ext cx="3619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565088" y="15240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447800" y="15240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38400" y="15240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478459" y="15240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7988" y="107846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4564" y="107846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7000" y="107846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212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107846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373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75974" y="26670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458686" y="26670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449286" y="26670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478459" y="2677886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02049" y="222146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98912" y="22214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33800" y="2221468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6242" y="22214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65088" y="40386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447800" y="40386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438400" y="40386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478459" y="40386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12804" y="3593068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31120" y="3593068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3800" y="3593068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273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3716" y="3593068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67" name="TextBox 2066"/>
          <p:cNvSpPr txBox="1"/>
          <p:nvPr/>
        </p:nvSpPr>
        <p:spPr>
          <a:xfrm>
            <a:off x="565088" y="5715000"/>
            <a:ext cx="330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তাপমাত্রার প্রচলিত স্কেল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11341" y="685800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স্ফুটনাঙ্ক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53895" y="4051836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হিমাঙ্ক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8" name="TextBox 2067"/>
              <p:cNvSpPr txBox="1"/>
              <p:nvPr/>
            </p:nvSpPr>
            <p:spPr>
              <a:xfrm>
                <a:off x="3810000" y="2960914"/>
                <a:ext cx="4935967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BA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/>
                            </a:rPr>
                            <m:t>100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F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32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/>
                            </a:rPr>
                            <m:t>212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K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273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/>
                            </a:rPr>
                            <m:t>373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273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68" name="TextBox 20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960914"/>
                <a:ext cx="4935967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038701" y="4038600"/>
                <a:ext cx="3534429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r</m:t>
                      </m:r>
                      <m:r>
                        <a:rPr lang="en-US" sz="2000" b="0" i="0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F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32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/>
                            </a:rPr>
                            <m:t>180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K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273</m:t>
                          </m:r>
                        </m:num>
                        <m:den>
                          <m:r>
                            <a:rPr lang="en-US" sz="2000" b="0" i="0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701" y="4038600"/>
                <a:ext cx="3534429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41435" y="5224949"/>
                <a:ext cx="402276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sz="2400" b="0" smtClean="0">
                          <a:latin typeface="Cambria Math"/>
                        </a:rPr>
                        <m:t> </m:t>
                      </m:r>
                      <m:r>
                        <a:rPr lang="en-US" sz="2400" b="0" i="0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32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273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35" y="5224949"/>
                <a:ext cx="4022768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0" name="TextBox 2069"/>
          <p:cNvSpPr txBox="1"/>
          <p:nvPr/>
        </p:nvSpPr>
        <p:spPr>
          <a:xfrm>
            <a:off x="5156810" y="2362200"/>
            <a:ext cx="341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স্কেলের মধ্যে সম্পর্ক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6810" y="685800"/>
            <a:ext cx="3416320" cy="138499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মৌলিক ব্যবধানকে নানাভাবে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ভাগ করে তাপমাত্রার বিভিন্ন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স্কেল তৈরি করা হয়েছে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87274" y="1478578"/>
            <a:ext cx="0" cy="256002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0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4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26" grpId="0"/>
      <p:bldP spid="33" grpId="0"/>
      <p:bldP spid="34" grpId="0"/>
      <p:bldP spid="35" grpId="0"/>
      <p:bldP spid="2" grpId="0"/>
      <p:bldP spid="41" grpId="0"/>
      <p:bldP spid="42" grpId="0"/>
      <p:bldP spid="43" grpId="0"/>
      <p:bldP spid="44" grpId="0"/>
      <p:bldP spid="2067" grpId="0"/>
      <p:bldP spid="66" grpId="0"/>
      <p:bldP spid="67" grpId="0"/>
      <p:bldP spid="2068" grpId="0"/>
      <p:bldP spid="69" grpId="0"/>
      <p:bldP spid="70" grpId="0"/>
      <p:bldP spid="2070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3067049" y="2895600"/>
            <a:ext cx="524326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879295" y="2895600"/>
            <a:ext cx="524326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498" y="5715000"/>
            <a:ext cx="8245266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অণুগুলোর গতিশক্তি ও বিভবশক্তির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অভ্যন্তরী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497" y="533400"/>
            <a:ext cx="816016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কঠিন পদার্থের অণুগুলো স্পন্দিত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457497" y="1371600"/>
            <a:ext cx="2514304" cy="3124200"/>
          </a:xfrm>
          <a:prstGeom prst="cub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657599" y="1371600"/>
            <a:ext cx="2140665" cy="3124200"/>
          </a:xfrm>
          <a:prstGeom prst="can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2020669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an 19"/>
          <p:cNvSpPr/>
          <p:nvPr/>
        </p:nvSpPr>
        <p:spPr>
          <a:xfrm>
            <a:off x="6476999" y="1371600"/>
            <a:ext cx="2140665" cy="3124200"/>
          </a:xfrm>
          <a:prstGeom prst="ca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251232" y="2034780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তরল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8831" y="2020668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বায়বীয়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498" y="4572000"/>
            <a:ext cx="8245266" cy="954107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বায়বীয় পদার্থের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গুলোর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মধ্যে আকর্ষণ-বিকর্ষণ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নেই।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31934" y="4976023"/>
            <a:ext cx="4703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সুতারং বায়বীয় পদার্থের বিভবশক্তি নেই।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4296" y="1980338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5780" y="1980337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29" grpId="0" animBg="1"/>
      <p:bldP spid="4" grpId="0" animBg="1"/>
      <p:bldP spid="5" grpId="0" animBg="1"/>
      <p:bldP spid="11" grpId="0"/>
      <p:bldP spid="20" grpId="0" animBg="1"/>
      <p:bldP spid="24" grpId="0"/>
      <p:bldP spid="25" grpId="0"/>
      <p:bldP spid="26" grpId="0" build="p" animBg="1"/>
      <p:bldP spid="27" grpId="0"/>
      <p:bldP spid="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7450" y="4584918"/>
            <a:ext cx="8001000" cy="1815882"/>
          </a:xfrm>
          <a:prstGeom prst="rect">
            <a:avLst/>
          </a:prstGeom>
          <a:solidFill>
            <a:srgbClr val="C9FF9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আজ বিকেলে কূয়াকাটা সমূদ্র সৈকতের 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36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ছিল । কিন্তু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তাপমাত্রা ছিল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C.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কূয়াকাটার 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  ডিগ্রি ফারেনহাইট?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খ.ঢাকার তাপমাত্রা 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কেলভিন?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16" r="-29125"/>
          <a:stretch/>
        </p:blipFill>
        <p:spPr>
          <a:xfrm>
            <a:off x="568336" y="453292"/>
            <a:ext cx="8001000" cy="4042508"/>
          </a:xfrm>
          <a:prstGeom prst="rect">
            <a:avLst/>
          </a:prstGeom>
          <a:solidFill>
            <a:srgbClr val="501D1C"/>
          </a:solidFill>
        </p:spPr>
      </p:pic>
      <p:sp>
        <p:nvSpPr>
          <p:cNvPr id="2" name="TextBox 1"/>
          <p:cNvSpPr txBox="1"/>
          <p:nvPr/>
        </p:nvSpPr>
        <p:spPr>
          <a:xfrm>
            <a:off x="685800" y="1143000"/>
            <a:ext cx="976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সূর্যাস্ত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9514" y="1185373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কূয়াকাটা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49069"/>
            <a:ext cx="7772400" cy="646331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895671"/>
            <a:ext cx="7772400" cy="1200329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থার্মোমিটারে ব্যবহৃত তাপমাত্রিক পদার্থটি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ব্যবহারের সুবিধাসমূহ আলোচনা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" y="1752600"/>
            <a:ext cx="7772400" cy="2743200"/>
            <a:chOff x="685800" y="1752600"/>
            <a:chExt cx="7772400" cy="2743200"/>
          </a:xfrm>
        </p:grpSpPr>
        <p:grpSp>
          <p:nvGrpSpPr>
            <p:cNvPr id="7" name="Group 6"/>
            <p:cNvGrpSpPr/>
            <p:nvPr/>
          </p:nvGrpSpPr>
          <p:grpSpPr>
            <a:xfrm>
              <a:off x="685800" y="1752600"/>
              <a:ext cx="7772400" cy="2743200"/>
              <a:chOff x="685800" y="1752600"/>
              <a:chExt cx="7772400" cy="27432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1752600"/>
                <a:ext cx="7772400" cy="2743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22" t="4630" r="42963" b="11667"/>
              <a:stretch/>
            </p:blipFill>
            <p:spPr>
              <a:xfrm rot="5400000">
                <a:off x="5603522" y="1689099"/>
                <a:ext cx="451556" cy="5105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4102961" y="1981200"/>
              <a:ext cx="9380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পারদ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6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686" y="457200"/>
            <a:ext cx="7840674" cy="646331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eat_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1686" y="3886199"/>
            <a:ext cx="3124200" cy="24574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38286" y="5140111"/>
            <a:ext cx="4572000" cy="584775"/>
          </a:xfrm>
          <a:prstGeom prst="rect">
            <a:avLst/>
          </a:prstGeom>
          <a:solidFill>
            <a:srgbClr val="FF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*তাপের ফলে হাত গরম হয়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6" y="1219200"/>
            <a:ext cx="3168062" cy="2581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2085" y="1219200"/>
            <a:ext cx="4640275" cy="584775"/>
          </a:xfrm>
          <a:prstGeom prst="rect">
            <a:avLst/>
          </a:prstGeom>
          <a:solidFill>
            <a:srgbClr val="FFE1FF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*পানির ত্রৈধবিন্দুর তাপমাত্রা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2084" y="1880175"/>
            <a:ext cx="4648201" cy="584775"/>
          </a:xfrm>
          <a:prstGeom prst="rect">
            <a:avLst/>
          </a:prstGeom>
          <a:solidFill>
            <a:srgbClr val="B3FFFF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**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273K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8286" y="3844711"/>
            <a:ext cx="4572000" cy="584775"/>
          </a:xfrm>
          <a:prstGeom prst="rect">
            <a:avLst/>
          </a:prstGeom>
          <a:solidFill>
            <a:srgbClr val="FFE1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*তাপে দন্ডের কী পরিবর্তন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8286" y="4505686"/>
            <a:ext cx="4572000" cy="584775"/>
          </a:xfrm>
          <a:prstGeom prst="rect">
            <a:avLst/>
          </a:prstGeom>
          <a:solidFill>
            <a:srgbClr val="B3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**অণুগুলোর গতিশক্তি বেড়ে 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8286" y="5791200"/>
            <a:ext cx="4572000" cy="584775"/>
          </a:xfrm>
          <a:prstGeom prst="rect">
            <a:avLst/>
          </a:prstGeom>
          <a:solidFill>
            <a:srgbClr val="B3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**তাপে তাপমাত্রার পরিবর্তন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0314" y="2539425"/>
            <a:ext cx="4670910" cy="584775"/>
          </a:xfrm>
          <a:prstGeom prst="rect">
            <a:avLst/>
          </a:prstGeom>
          <a:solidFill>
            <a:srgbClr val="FFE1FF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*তাপের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আন্তর্জাতিক একক কী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9427" y="3200400"/>
            <a:ext cx="4704973" cy="584775"/>
          </a:xfrm>
          <a:prstGeom prst="rect">
            <a:avLst/>
          </a:prstGeom>
          <a:solidFill>
            <a:srgbClr val="B3FFFF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*জুল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685800" y="685800"/>
            <a:ext cx="7924800" cy="1905000"/>
          </a:xfrm>
          <a:prstGeom prst="ribbon">
            <a:avLst>
              <a:gd name="adj1" fmla="val 21111"/>
              <a:gd name="adj2" fmla="val 62727"/>
            </a:avLst>
          </a:prstGeom>
          <a:solidFill>
            <a:srgbClr val="B9FFD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62000" y="2743200"/>
            <a:ext cx="7848600" cy="3505200"/>
          </a:xfrm>
          <a:prstGeom prst="horizontalScroll">
            <a:avLst>
              <a:gd name="adj" fmla="val 435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পদার্থে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তাপশক্তি 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করলে এর অণুগুলোর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গতিশক্তি বৃদ্ধি 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—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বিশ্লেষণ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9"/>
          <a:stretch/>
        </p:blipFill>
        <p:spPr>
          <a:xfrm>
            <a:off x="609600" y="609600"/>
            <a:ext cx="79248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1129" y="1783140"/>
            <a:ext cx="2962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6800" y="997880"/>
            <a:ext cx="7010400" cy="4862239"/>
            <a:chOff x="828908" y="873203"/>
            <a:chExt cx="7010400" cy="4862239"/>
          </a:xfrm>
        </p:grpSpPr>
        <p:sp>
          <p:nvSpPr>
            <p:cNvPr id="3" name="TextBox 2"/>
            <p:cNvSpPr txBox="1"/>
            <p:nvPr/>
          </p:nvSpPr>
          <p:spPr>
            <a:xfrm>
              <a:off x="1041650" y="873203"/>
              <a:ext cx="6797658" cy="1463933"/>
            </a:xfrm>
            <a:prstGeom prst="rect">
              <a:avLst/>
            </a:prstGeom>
            <a:solidFill>
              <a:srgbClr val="66FFCC"/>
            </a:solidFill>
          </p:spPr>
          <p:txBody>
            <a:bodyPr wrap="none" numCol="1" rtlCol="0">
              <a:prstTxWarp prst="textInflateTop">
                <a:avLst>
                  <a:gd name="adj" fmla="val 39988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কৃতজ্ঞতা স্বীকার 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8908" y="3657601"/>
              <a:ext cx="7010400" cy="95410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 smtClean="0">
                  <a:solidFill>
                    <a:srgbClr val="005426"/>
                  </a:solidFill>
                  <a:latin typeface="Nikosh" pitchFamily="2" charset="0"/>
                  <a:cs typeface="Nikosh" pitchFamily="2" charset="0"/>
                </a:rPr>
  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তিনি হলেন-  </a:t>
              </a:r>
              <a:endParaRPr lang="en-US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2489537"/>
              <a:ext cx="6848708" cy="1015663"/>
            </a:xfrm>
            <a:prstGeom prst="rect">
              <a:avLst/>
            </a:prstGeom>
            <a:solidFill>
              <a:srgbClr val="CCFF99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200" dirty="0" smtClean="0">
                  <a:solidFill>
                    <a:srgbClr val="003399"/>
                  </a:solidFill>
                  <a:latin typeface="Nikosh" pitchFamily="2" charset="0"/>
                  <a:cs typeface="Nikosh" pitchFamily="2" charset="0"/>
                </a:rPr>
                <a:t>শিক্ষা মন্ত্রণালয়, </a:t>
              </a:r>
              <a:r>
                <a:rPr lang="bn-IN" sz="2800" dirty="0" smtClean="0">
                  <a:solidFill>
                    <a:srgbClr val="003399"/>
                  </a:solidFill>
                  <a:latin typeface="Nikosh" pitchFamily="2" charset="0"/>
                  <a:cs typeface="Nikosh" pitchFamily="2" charset="0"/>
                </a:rPr>
                <a:t>মাউশি, এনসিটিবি ও এটুআই-এর সংশ্লিষ্ট কর্মকর্তাবৃন্দ </a:t>
              </a:r>
              <a:endParaRPr lang="en-US" sz="32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873203"/>
              <a:ext cx="6848708" cy="4862239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1649" y="4781335"/>
              <a:ext cx="6797659" cy="954107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জনাব মোঃ সামসুদ্দিন আহমেদ,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শিক্ষক প্রশিক্ষক,</a:t>
              </a: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কুমিল্লা</a:t>
              </a:r>
              <a:endParaRPr lang="bn-IN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7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"/>
          <a:stretch/>
        </p:blipFill>
        <p:spPr>
          <a:xfrm>
            <a:off x="685800" y="571500"/>
            <a:ext cx="77724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2428" y="4610100"/>
            <a:ext cx="3013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990600" y="4267200"/>
            <a:ext cx="7162800" cy="19812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" y="850642"/>
            <a:ext cx="7543800" cy="5078313"/>
            <a:chOff x="838200" y="850642"/>
            <a:chExt cx="7543800" cy="507831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838200" y="850642"/>
              <a:ext cx="7543800" cy="5078313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দেবদাস কর্মকার</a:t>
              </a:r>
              <a:endParaRPr lang="bn-IN" sz="3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সিনিয়র সহকারী শিক্ষক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নিউমডেল বহুমুখী উচ্চ বিদ্যালয়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রাসেল স্কয়ার, শুক্রাবাদ, ঢাকা – ১২০৭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০ ১ ৭ ১ ৫ ০ ১ ৬ ১ ৫ ৬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পাঠ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পরিকল্পনা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শ্রেণির কাজ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bn-IN" sz="3200" dirty="0">
                  <a:latin typeface="NikoshBAN" pitchFamily="2" charset="0"/>
                  <a:cs typeface="NikoshBAN" pitchFamily="2" charset="0"/>
                  <a:sym typeface="Symbol"/>
                </a:rPr>
                <a:t> 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  <a:sym typeface="Symbol"/>
                </a:rPr>
                <a:t>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পদার্থ বিজ্ঞান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ষষ্ঠ( বস্তুর উপর তাপের প্রভাব )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বিষয়বস্তু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তাপ ও তাপমাত্রা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৪৫ মিনিট</a:t>
              </a:r>
              <a:endParaRPr lang="bn-BD" sz="3200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32" b="6135"/>
            <a:stretch/>
          </p:blipFill>
          <p:spPr>
            <a:xfrm>
              <a:off x="990600" y="914400"/>
              <a:ext cx="1441104" cy="1463027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764"/>
            <a:ext cx="3807907" cy="302350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18" y="634093"/>
            <a:ext cx="4260881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5943600" y="1015425"/>
            <a:ext cx="1297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914400"/>
            <a:ext cx="114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18" y="3733800"/>
            <a:ext cx="4419600" cy="51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3807907" cy="2707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8466" y="3810000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ক্যালরিমিটার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9337" y="4388298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2723" y="4200531"/>
            <a:ext cx="114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3448" y="4388298"/>
            <a:ext cx="1297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11651" y="2819400"/>
            <a:ext cx="737014" cy="72934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81734" y="2667000"/>
            <a:ext cx="737014" cy="729344"/>
          </a:xfrm>
          <a:prstGeom prst="ellipse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" y="3842657"/>
            <a:ext cx="737014" cy="729344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72000" y="4243729"/>
            <a:ext cx="737014" cy="72934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9718" y="5486400"/>
            <a:ext cx="4260881" cy="523220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তাপ বস্তুর উষ্ণতা হ্রাস/বৃদ্ধি  করে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/>
      <p:bldP spid="13" grpId="0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1600200"/>
            <a:ext cx="6426159" cy="4305068"/>
            <a:chOff x="1295400" y="838200"/>
            <a:chExt cx="6426159" cy="43050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3285893"/>
              <a:ext cx="4495800" cy="1857375"/>
            </a:xfrm>
            <a:prstGeom prst="rect">
              <a:avLst/>
            </a:prstGeom>
          </p:spPr>
        </p:pic>
        <p:pic>
          <p:nvPicPr>
            <p:cNvPr id="4" name="Picture 3" descr="BOIL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905000" y="838200"/>
              <a:ext cx="5816559" cy="267629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33401" y="572869"/>
            <a:ext cx="8001000" cy="646331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তাপ ও তাপমাত্রা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0186" y="4505093"/>
            <a:ext cx="1665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3443" y="1425714"/>
            <a:ext cx="1630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067574"/>
            <a:ext cx="7924800" cy="464742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শিক্ষার্থীরা—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তাপ ও তাপমাত্রা ব্যাখ্যা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পদার্থের তাপমাত্রিক ধর্ম ব্যাখ্যা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তাপমাত্রার বিভিন্ন স্কেলের সম্পর্ক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তাপ ও তাপমাত্রার গাণিতিক সমস্যার সমাধান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৫। বস্তুর অভ্যন্তরীন শক্তি বৃদ্ধির দ্বারা তাপমাত্রা বৃদ্ধি বর্ণনা করতে পারবে।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27328" y="4876800"/>
            <a:ext cx="488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তাপ প্রয়োগে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অণুগুলোর গতিশক্তি বেড়ে 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44285" y="481692"/>
            <a:ext cx="4103915" cy="1270907"/>
            <a:chOff x="544285" y="481692"/>
            <a:chExt cx="4343400" cy="1270907"/>
          </a:xfrm>
        </p:grpSpPr>
        <p:grpSp>
          <p:nvGrpSpPr>
            <p:cNvPr id="15" name="Group 14"/>
            <p:cNvGrpSpPr/>
            <p:nvPr/>
          </p:nvGrpSpPr>
          <p:grpSpPr>
            <a:xfrm>
              <a:off x="544285" y="481692"/>
              <a:ext cx="4343400" cy="1270907"/>
              <a:chOff x="4267200" y="2971799"/>
              <a:chExt cx="4343400" cy="1270907"/>
            </a:xfrm>
          </p:grpSpPr>
          <p:sp>
            <p:nvSpPr>
              <p:cNvPr id="13" name="Flowchart: Process 12"/>
              <p:cNvSpPr/>
              <p:nvPr/>
            </p:nvSpPr>
            <p:spPr>
              <a:xfrm>
                <a:off x="4267200" y="2971799"/>
                <a:ext cx="4343400" cy="1270907"/>
              </a:xfrm>
              <a:prstGeom prst="flowChartProcess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0329" y="3170545"/>
                <a:ext cx="990600" cy="87341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838200" y="722705"/>
              <a:ext cx="8643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কঠিন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74771" y="481693"/>
            <a:ext cx="3657600" cy="2228851"/>
            <a:chOff x="4974771" y="481693"/>
            <a:chExt cx="3657600" cy="22288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4771" y="481693"/>
              <a:ext cx="3657600" cy="222885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181600" y="722704"/>
              <a:ext cx="8114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তরল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71336" y="3810001"/>
            <a:ext cx="382099" cy="1066800"/>
            <a:chOff x="4267200" y="571499"/>
            <a:chExt cx="402569" cy="1333501"/>
          </a:xfrm>
        </p:grpSpPr>
        <p:sp>
          <p:nvSpPr>
            <p:cNvPr id="35" name="Can 34"/>
            <p:cNvSpPr/>
            <p:nvPr/>
          </p:nvSpPr>
          <p:spPr>
            <a:xfrm>
              <a:off x="4267200" y="1185862"/>
              <a:ext cx="402569" cy="719138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/>
            <p:cNvSpPr/>
            <p:nvPr/>
          </p:nvSpPr>
          <p:spPr>
            <a:xfrm flipV="1">
              <a:off x="4347483" y="571499"/>
              <a:ext cx="266701" cy="723901"/>
            </a:xfrm>
            <a:prstGeom prst="hear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hord 36"/>
            <p:cNvSpPr/>
            <p:nvPr/>
          </p:nvSpPr>
          <p:spPr>
            <a:xfrm rot="5400000">
              <a:off x="4290333" y="1047750"/>
              <a:ext cx="381000" cy="266700"/>
            </a:xfrm>
            <a:prstGeom prst="chord">
              <a:avLst>
                <a:gd name="adj1" fmla="val 3948497"/>
                <a:gd name="adj2" fmla="val 1748801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887" y="5410200"/>
            <a:ext cx="5276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পদার্থের মোট তাপশক্তির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মধ্যস্থিত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অণুগুলোর মোট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গতিশক্তির সমানুপাতিক।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48941" y="3172479"/>
            <a:ext cx="3309260" cy="3152121"/>
            <a:chOff x="5148941" y="3086099"/>
            <a:chExt cx="3309260" cy="3152121"/>
          </a:xfrm>
        </p:grpSpPr>
        <p:grpSp>
          <p:nvGrpSpPr>
            <p:cNvPr id="14" name="Group 13"/>
            <p:cNvGrpSpPr/>
            <p:nvPr/>
          </p:nvGrpSpPr>
          <p:grpSpPr>
            <a:xfrm>
              <a:off x="5148941" y="3086099"/>
              <a:ext cx="3309260" cy="3115028"/>
              <a:chOff x="4974770" y="3086099"/>
              <a:chExt cx="3657601" cy="311502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0" y="3086099"/>
                <a:ext cx="2895600" cy="2171701"/>
              </a:xfrm>
              <a:prstGeom prst="rect">
                <a:avLst/>
              </a:prstGeom>
              <a:ln w="19050">
                <a:noFill/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8FAFD"/>
                  </a:clrFrom>
                  <a:clrTo>
                    <a:srgbClr val="F8FA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4770" y="3090862"/>
                <a:ext cx="3657601" cy="3110265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6324600" y="5899070"/>
                <a:ext cx="2133600" cy="1510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248400" y="5715000"/>
              <a:ext cx="13280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বায়বীয়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0" y="1752599"/>
            <a:ext cx="4511109" cy="223701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6" y="1861456"/>
            <a:ext cx="42005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870579" y="2710544"/>
            <a:ext cx="376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পদার্থের অণুগুলো গতিশীল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uiExpand="1" build="p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TextBox 674"/>
          <p:cNvSpPr txBox="1"/>
          <p:nvPr/>
        </p:nvSpPr>
        <p:spPr>
          <a:xfrm>
            <a:off x="1949908" y="385768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3" name="TextBox 672"/>
          <p:cNvSpPr txBox="1"/>
          <p:nvPr/>
        </p:nvSpPr>
        <p:spPr>
          <a:xfrm>
            <a:off x="1049345" y="95696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4" name="TextBox 673"/>
          <p:cNvSpPr txBox="1"/>
          <p:nvPr/>
        </p:nvSpPr>
        <p:spPr>
          <a:xfrm>
            <a:off x="3550678" y="23489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83" name="TextBox 682"/>
          <p:cNvSpPr txBox="1"/>
          <p:nvPr/>
        </p:nvSpPr>
        <p:spPr>
          <a:xfrm>
            <a:off x="1981201" y="457200"/>
            <a:ext cx="648268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</a:t>
            </a:r>
            <a:r>
              <a:rPr lang="en-US" sz="3200" dirty="0" smtClean="0">
                <a:latin typeface="Times New Roman"/>
                <a:cs typeface="Times New Roman"/>
              </a:rPr>
              <a:t>→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উচ্চতর তল </a:t>
            </a:r>
            <a:r>
              <a:rPr lang="en-US" sz="3200" dirty="0" smtClean="0">
                <a:latin typeface="Times New Roman"/>
                <a:cs typeface="Times New Roman"/>
              </a:rPr>
              <a:t>→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নিম্নতর তল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4" name="TextBox 683"/>
          <p:cNvSpPr txBox="1"/>
          <p:nvPr/>
        </p:nvSpPr>
        <p:spPr>
          <a:xfrm>
            <a:off x="1981201" y="1109365"/>
            <a:ext cx="6482689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তাপমাত্রা </a:t>
            </a:r>
            <a:r>
              <a:rPr lang="en-US" sz="3200" dirty="0" smtClean="0">
                <a:latin typeface="Times New Roman"/>
                <a:cs typeface="Times New Roman"/>
              </a:rPr>
              <a:t>→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উষ্ণতর বস্তু </a:t>
            </a:r>
            <a:r>
              <a:rPr lang="en-US" sz="3200" dirty="0" smtClean="0">
                <a:latin typeface="Times New Roman"/>
                <a:cs typeface="Times New Roman"/>
              </a:rPr>
              <a:t>→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শীতলতর বস্তু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5" name="TextBox 684"/>
          <p:cNvSpPr txBox="1"/>
          <p:nvPr/>
        </p:nvSpPr>
        <p:spPr>
          <a:xfrm>
            <a:off x="903515" y="5754469"/>
            <a:ext cx="7560376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তাপমাত্রাকে তরলের মুক্ত তলের সাথে তুলনা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63" y="1795165"/>
            <a:ext cx="2920828" cy="3752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9" name="Group 688"/>
          <p:cNvGrpSpPr/>
          <p:nvPr/>
        </p:nvGrpSpPr>
        <p:grpSpPr>
          <a:xfrm>
            <a:off x="6760005" y="4376356"/>
            <a:ext cx="751610" cy="690944"/>
            <a:chOff x="5491595" y="2336219"/>
            <a:chExt cx="751610" cy="794274"/>
          </a:xfrm>
        </p:grpSpPr>
        <p:sp>
          <p:nvSpPr>
            <p:cNvPr id="688" name="Flowchart: Connector 687"/>
            <p:cNvSpPr/>
            <p:nvPr/>
          </p:nvSpPr>
          <p:spPr>
            <a:xfrm>
              <a:off x="5491595" y="2336219"/>
              <a:ext cx="751610" cy="783516"/>
            </a:xfrm>
            <a:prstGeom prst="flowChartConnector">
              <a:avLst/>
            </a:prstGeom>
            <a:noFill/>
            <a:ln w="76200"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Flowchart: Connector 690"/>
            <p:cNvSpPr/>
            <p:nvPr/>
          </p:nvSpPr>
          <p:spPr>
            <a:xfrm>
              <a:off x="5695732" y="2371384"/>
              <a:ext cx="278080" cy="718202"/>
            </a:xfrm>
            <a:prstGeom prst="flowChartConnector">
              <a:avLst/>
            </a:prstGeom>
            <a:noFill/>
            <a:ln w="76200"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Flowchart: Connector 691"/>
            <p:cNvSpPr/>
            <p:nvPr/>
          </p:nvSpPr>
          <p:spPr>
            <a:xfrm>
              <a:off x="5715000" y="2343192"/>
              <a:ext cx="258812" cy="783516"/>
            </a:xfrm>
            <a:prstGeom prst="flowChartConnector">
              <a:avLst/>
            </a:prstGeom>
            <a:noFill/>
            <a:ln w="76200"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Flowchart: Connector 692"/>
            <p:cNvSpPr/>
            <p:nvPr/>
          </p:nvSpPr>
          <p:spPr>
            <a:xfrm>
              <a:off x="5791200" y="2340684"/>
              <a:ext cx="232360" cy="783516"/>
            </a:xfrm>
            <a:prstGeom prst="flowChartConnector">
              <a:avLst/>
            </a:prstGeom>
            <a:noFill/>
            <a:ln w="76200"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Flowchart: Connector 693"/>
            <p:cNvSpPr/>
            <p:nvPr/>
          </p:nvSpPr>
          <p:spPr>
            <a:xfrm>
              <a:off x="5575267" y="2336219"/>
              <a:ext cx="584266" cy="783516"/>
            </a:xfrm>
            <a:prstGeom prst="flowChartConnector">
              <a:avLst/>
            </a:prstGeom>
            <a:noFill/>
            <a:ln w="76200"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Flowchart: Connector 694"/>
            <p:cNvSpPr/>
            <p:nvPr/>
          </p:nvSpPr>
          <p:spPr>
            <a:xfrm>
              <a:off x="5624490" y="2346977"/>
              <a:ext cx="466284" cy="783516"/>
            </a:xfrm>
            <a:prstGeom prst="flowChartConnector">
              <a:avLst/>
            </a:prstGeom>
            <a:noFill/>
            <a:ln w="76200"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Flowchart: Connector 695"/>
            <p:cNvSpPr/>
            <p:nvPr/>
          </p:nvSpPr>
          <p:spPr>
            <a:xfrm>
              <a:off x="5543063" y="2336219"/>
              <a:ext cx="629138" cy="783516"/>
            </a:xfrm>
            <a:prstGeom prst="flowChartConnector">
              <a:avLst/>
            </a:prstGeom>
            <a:noFill/>
            <a:ln w="76200"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Flowchart: Connector 698"/>
            <p:cNvSpPr/>
            <p:nvPr/>
          </p:nvSpPr>
          <p:spPr>
            <a:xfrm>
              <a:off x="5861660" y="2371384"/>
              <a:ext cx="45719" cy="718202"/>
            </a:xfrm>
            <a:prstGeom prst="flowChartConnector">
              <a:avLst/>
            </a:prstGeom>
            <a:noFill/>
            <a:ln w="76200"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930735" y="1759785"/>
            <a:ext cx="718449" cy="1911462"/>
          </a:xfrm>
          <a:prstGeom prst="rect">
            <a:avLst/>
          </a:prstGeom>
          <a:solidFill>
            <a:srgbClr val="B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710548" y="3671247"/>
            <a:ext cx="2139039" cy="562318"/>
          </a:xfrm>
          <a:prstGeom prst="rect">
            <a:avLst/>
          </a:prstGeom>
          <a:solidFill>
            <a:srgbClr val="B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7626" y="1613503"/>
            <a:ext cx="4408718" cy="3933825"/>
            <a:chOff x="685800" y="1510010"/>
            <a:chExt cx="4408718" cy="3933825"/>
          </a:xfrm>
        </p:grpSpPr>
        <p:sp>
          <p:nvSpPr>
            <p:cNvPr id="9" name="Half Frame 8"/>
            <p:cNvSpPr/>
            <p:nvPr/>
          </p:nvSpPr>
          <p:spPr>
            <a:xfrm rot="16200000">
              <a:off x="557897" y="2872084"/>
              <a:ext cx="3271160" cy="1034146"/>
            </a:xfrm>
            <a:prstGeom prst="halfFrame">
              <a:avLst>
                <a:gd name="adj1" fmla="val 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5800" y="1510010"/>
              <a:ext cx="4408718" cy="3933825"/>
              <a:chOff x="685800" y="1510010"/>
              <a:chExt cx="4408718" cy="3933825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4876803" y="3043535"/>
                <a:ext cx="0" cy="24003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Half Frame 5"/>
              <p:cNvSpPr/>
              <p:nvPr/>
            </p:nvSpPr>
            <p:spPr>
              <a:xfrm rot="16200000">
                <a:off x="1045030" y="1612061"/>
                <a:ext cx="3690259" cy="3973288"/>
              </a:xfrm>
              <a:prstGeom prst="halfFrame">
                <a:avLst>
                  <a:gd name="adj1" fmla="val 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Half Frame 12"/>
              <p:cNvSpPr/>
              <p:nvPr/>
            </p:nvSpPr>
            <p:spPr>
              <a:xfrm>
                <a:off x="4876803" y="2868307"/>
                <a:ext cx="217715" cy="238125"/>
              </a:xfrm>
              <a:prstGeom prst="halfFrame">
                <a:avLst>
                  <a:gd name="adj1" fmla="val 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Half Frame 13"/>
              <p:cNvSpPr/>
              <p:nvPr/>
            </p:nvSpPr>
            <p:spPr>
              <a:xfrm flipH="1">
                <a:off x="2449286" y="2936718"/>
                <a:ext cx="217715" cy="238125"/>
              </a:xfrm>
              <a:prstGeom prst="halfFrame">
                <a:avLst>
                  <a:gd name="adj1" fmla="val 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Half Frame 14"/>
              <p:cNvSpPr/>
              <p:nvPr/>
            </p:nvSpPr>
            <p:spPr>
              <a:xfrm>
                <a:off x="1676403" y="1515450"/>
                <a:ext cx="217715" cy="238125"/>
              </a:xfrm>
              <a:prstGeom prst="halfFrame">
                <a:avLst>
                  <a:gd name="adj1" fmla="val 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Half Frame 15"/>
              <p:cNvSpPr/>
              <p:nvPr/>
            </p:nvSpPr>
            <p:spPr>
              <a:xfrm flipH="1">
                <a:off x="685800" y="1510010"/>
                <a:ext cx="217715" cy="238125"/>
              </a:xfrm>
              <a:prstGeom prst="halfFrame">
                <a:avLst>
                  <a:gd name="adj1" fmla="val 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667000" y="3081635"/>
                <a:ext cx="0" cy="1981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Rectangle 76"/>
            <p:cNvSpPr/>
            <p:nvPr/>
          </p:nvSpPr>
          <p:spPr>
            <a:xfrm rot="5400000">
              <a:off x="2725966" y="3297463"/>
              <a:ext cx="346130" cy="3879344"/>
            </a:xfrm>
            <a:prstGeom prst="rect">
              <a:avLst/>
            </a:pr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710548" y="4110336"/>
              <a:ext cx="2139039" cy="1299864"/>
            </a:xfrm>
            <a:prstGeom prst="rect">
              <a:avLst/>
            </a:pr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30732" y="3552482"/>
              <a:ext cx="718449" cy="1857717"/>
            </a:xfrm>
            <a:prstGeom prst="rect">
              <a:avLst/>
            </a:pr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85260" y="4770718"/>
            <a:ext cx="668568" cy="776610"/>
            <a:chOff x="5214260" y="4176574"/>
            <a:chExt cx="668568" cy="776610"/>
          </a:xfrm>
        </p:grpSpPr>
        <p:sp>
          <p:nvSpPr>
            <p:cNvPr id="670" name="Trapezoid 669"/>
            <p:cNvSpPr/>
            <p:nvPr/>
          </p:nvSpPr>
          <p:spPr>
            <a:xfrm flipV="1">
              <a:off x="5410201" y="4215271"/>
              <a:ext cx="285282" cy="737913"/>
            </a:xfrm>
            <a:prstGeom prst="trapezoid">
              <a:avLst>
                <a:gd name="adj" fmla="val 2007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Flowchart: Connector 670"/>
            <p:cNvSpPr/>
            <p:nvPr/>
          </p:nvSpPr>
          <p:spPr>
            <a:xfrm>
              <a:off x="5214260" y="4176574"/>
              <a:ext cx="668568" cy="322978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68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0156 -0.057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" grpId="0"/>
      <p:bldP spid="673" grpId="0"/>
      <p:bldP spid="674" grpId="0"/>
      <p:bldP spid="683" grpId="0" animBg="1"/>
      <p:bldP spid="684" grpId="0" animBg="1"/>
      <p:bldP spid="685" grpId="0" animBg="1"/>
      <p:bldP spid="4" grpId="0" animBg="1"/>
      <p:bldP spid="4" grpId="1" animBg="1"/>
      <p:bldP spid="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8" y="1506946"/>
            <a:ext cx="4032212" cy="38275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94" y="1487507"/>
            <a:ext cx="4062620" cy="384649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39788" y="457200"/>
            <a:ext cx="8147012" cy="954107"/>
          </a:xfrm>
          <a:prstGeom prst="rect">
            <a:avLst/>
          </a:prstGeom>
          <a:solidFill>
            <a:srgbClr val="E5FFE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উষ্ণতার পার্থক্যের জন্য যে শক্তি এক বস্তু থেকে অন্য বস্তুতে প্রবাহিত হয়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তাকে তাপ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788" y="5410200"/>
            <a:ext cx="8147012" cy="954107"/>
          </a:xfrm>
          <a:prstGeom prst="rect">
            <a:avLst/>
          </a:prstGeom>
          <a:solidFill>
            <a:srgbClr val="FF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তাপমাত্রা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বস্তুর তাপীয় অবস্থা যা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নির্ধার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করে ঐ বস্তুটি অন্য বস্তুর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তাপীয় সংস্পর্শে এলে বস্তুটি তাপ হারাবে না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করবে।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91000" y="4011603"/>
            <a:ext cx="978408" cy="484632"/>
          </a:xfrm>
          <a:prstGeom prst="rightArrow">
            <a:avLst/>
          </a:prstGeom>
          <a:solidFill>
            <a:srgbClr val="00FF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888087"/>
            <a:ext cx="404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সুতারং তাপ </a:t>
            </a:r>
            <a:r>
              <a:rPr lang="bn-IN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 প্রকার শক্তি।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5" grpId="0" build="p" animBg="1"/>
      <p:bldP spid="9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5930</TotalTime>
  <Words>941</Words>
  <Application>Microsoft Office PowerPoint</Application>
  <PresentationFormat>On-screen Show (4:3)</PresentationFormat>
  <Paragraphs>163</Paragraphs>
  <Slides>19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Cambria Math</vt:lpstr>
      <vt:lpstr>Nikosh</vt:lpstr>
      <vt:lpstr>NikoshBAN</vt:lpstr>
      <vt:lpstr>Symbol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 karmoker</cp:lastModifiedBy>
  <cp:revision>681</cp:revision>
  <dcterms:created xsi:type="dcterms:W3CDTF">2006-08-16T00:00:00Z</dcterms:created>
  <dcterms:modified xsi:type="dcterms:W3CDTF">2016-08-06T14:22:33Z</dcterms:modified>
</cp:coreProperties>
</file>